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24"/>
  </p:notesMasterIdLst>
  <p:sldIdLst>
    <p:sldId id="257" r:id="rId2"/>
    <p:sldId id="258" r:id="rId3"/>
    <p:sldId id="294" r:id="rId4"/>
    <p:sldId id="259" r:id="rId5"/>
    <p:sldId id="275" r:id="rId6"/>
    <p:sldId id="276" r:id="rId7"/>
    <p:sldId id="291" r:id="rId8"/>
    <p:sldId id="278" r:id="rId9"/>
    <p:sldId id="277" r:id="rId10"/>
    <p:sldId id="279" r:id="rId11"/>
    <p:sldId id="280" r:id="rId12"/>
    <p:sldId id="281" r:id="rId13"/>
    <p:sldId id="263" r:id="rId14"/>
    <p:sldId id="283" r:id="rId15"/>
    <p:sldId id="284" r:id="rId16"/>
    <p:sldId id="267" r:id="rId17"/>
    <p:sldId id="293" r:id="rId18"/>
    <p:sldId id="268" r:id="rId19"/>
    <p:sldId id="269" r:id="rId20"/>
    <p:sldId id="285" r:id="rId21"/>
    <p:sldId id="270" r:id="rId22"/>
    <p:sldId id="271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19" autoAdjust="0"/>
  </p:normalViewPr>
  <p:slideViewPr>
    <p:cSldViewPr snapToGrid="0" snapToObjects="1">
      <p:cViewPr>
        <p:scale>
          <a:sx n="99" d="100"/>
          <a:sy n="99" d="100"/>
        </p:scale>
        <p:origin x="-960" y="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CC0B3-4081-8D4A-BD33-D1DF821232F0}" type="datetimeFigureOut">
              <a:rPr lang="en-US" smtClean="0"/>
              <a:pPr/>
              <a:t>1/24/17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030EB-2AC2-2A40-8A6B-96C13BD33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36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59A172-75F6-434C-AE3F-37C4A5FC0DB6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96079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02284C2-B315-4D48-8662-21339F92729E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01636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02284C2-B315-4D48-8662-21339F92729E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01636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6DF2EA-AD82-1E46-9A34-8AFEDB2895CE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47244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4E3C39B-D382-2A44-BB91-B09C04AC5B90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21379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B6BDCC4-D779-814E-895F-81CA481DF15D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50614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B6BDCC4-D779-814E-895F-81CA481DF15D}" type="slidenum">
              <a:rPr lang="en-US" smtClean="0"/>
              <a:pPr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50614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965" y="1294805"/>
            <a:ext cx="6486071" cy="3153668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lIns="91432" tIns="45716" rIns="91432" bIns="45716">
            <a:normAutofit/>
          </a:bodyPr>
          <a:lstStyle/>
          <a:p>
            <a:pPr>
              <a:spcBef>
                <a:spcPts val="1999"/>
              </a:spcBef>
              <a:buClr>
                <a:srgbClr val="6FB7D7"/>
              </a:buClr>
              <a:buSzPct val="110000"/>
              <a:buFont typeface="Wingdings 2" pitchFamily="18" charset="2"/>
              <a:buNone/>
            </a:pPr>
            <a:endParaRPr lang="en-US" sz="3200">
              <a:solidFill>
                <a:srgbClr val="595959"/>
              </a:solidFill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4000"/>
            <a:ext cx="6498158" cy="1724867"/>
          </a:xfrm>
        </p:spPr>
        <p:txBody>
          <a:bodyPr rtlCol="0">
            <a:noAutofit/>
          </a:bodyPr>
          <a:lstStyle>
            <a:lvl1pPr marL="0" indent="0" algn="ctr" defTabSz="914318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2" y="3299013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318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Times New Roman"/>
                <a:ea typeface="+mn-ea"/>
                <a:cs typeface="Times New Roman"/>
              </a:defRPr>
            </a:lvl1pPr>
            <a:lvl2pPr marL="4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634A6E7E-56B7-6E43-9E2B-364F054E41F5}" type="datetimeFigureOut">
              <a:rPr lang="en-US" smtClean="0"/>
              <a:pPr/>
              <a:t>1/24/17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4079545" cy="1162050"/>
          </a:xfrm>
        </p:spPr>
        <p:txBody>
          <a:bodyPr/>
          <a:lstStyle>
            <a:lvl1pPr algn="ctr">
              <a:defRPr sz="3600" b="0">
                <a:latin typeface="Times New Roman"/>
                <a:cs typeface="Times New Roman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latin typeface="Times New Roman"/>
                <a:cs typeface="Times New Roman"/>
              </a:defRPr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3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318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lvl1pPr>
            <a:lvl2pPr marL="457159" indent="0">
              <a:buNone/>
              <a:defRPr sz="2800"/>
            </a:lvl2pPr>
            <a:lvl3pPr marL="914318" indent="0">
              <a:buNone/>
              <a:defRPr sz="2400"/>
            </a:lvl3pPr>
            <a:lvl4pPr marL="1371477" indent="0">
              <a:buNone/>
              <a:defRPr sz="2000"/>
            </a:lvl4pPr>
            <a:lvl5pPr marL="1828637" indent="0">
              <a:buNone/>
              <a:defRPr sz="2000"/>
            </a:lvl5pPr>
            <a:lvl6pPr marL="2285797" indent="0">
              <a:buNone/>
              <a:defRPr sz="2000"/>
            </a:lvl6pPr>
            <a:lvl7pPr marL="2742956" indent="0">
              <a:buNone/>
              <a:defRPr sz="2000"/>
            </a:lvl7pPr>
            <a:lvl8pPr marL="3200115" indent="0">
              <a:buNone/>
              <a:defRPr sz="2000"/>
            </a:lvl8pPr>
            <a:lvl9pPr marL="3657274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634A6E7E-56B7-6E43-9E2B-364F054E41F5}" type="datetimeFigureOut">
              <a:rPr lang="en-US" smtClean="0"/>
              <a:pPr/>
              <a:t>1/24/17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9" y="3352802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9" y="4771030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9" indent="0">
              <a:buNone/>
              <a:defRPr sz="2800"/>
            </a:lvl2pPr>
            <a:lvl3pPr marL="914318" indent="0">
              <a:buNone/>
              <a:defRPr sz="2400"/>
            </a:lvl3pPr>
            <a:lvl4pPr marL="1371477" indent="0">
              <a:buNone/>
              <a:defRPr sz="2000"/>
            </a:lvl4pPr>
            <a:lvl5pPr marL="1828637" indent="0">
              <a:buNone/>
              <a:defRPr sz="2000"/>
            </a:lvl5pPr>
            <a:lvl6pPr marL="2285797" indent="0">
              <a:buNone/>
              <a:defRPr sz="2000"/>
            </a:lvl6pPr>
            <a:lvl7pPr marL="2742956" indent="0">
              <a:buNone/>
              <a:defRPr sz="2000"/>
            </a:lvl7pPr>
            <a:lvl8pPr marL="3200115" indent="0">
              <a:buNone/>
              <a:defRPr sz="2000"/>
            </a:lvl8pPr>
            <a:lvl9pPr marL="3657274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1/24/17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6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6" y="3736006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15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6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6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8822" y="108645"/>
            <a:ext cx="8043333" cy="133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8822" y="1599903"/>
            <a:ext cx="8043333" cy="4344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1" name="Picture 6" descr="wiley_logo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76250" y="6247805"/>
            <a:ext cx="361345" cy="48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838200" y="6248400"/>
            <a:ext cx="696115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Times New Roman"/>
                <a:cs typeface="Times New Roman"/>
              </a:rPr>
              <a:t>PowerPoint Presentation for Dennis, Wixom, &amp; Tegarden </a:t>
            </a:r>
            <a:r>
              <a:rPr lang="en-US" sz="1100" i="1" dirty="0">
                <a:latin typeface="Times New Roman"/>
                <a:cs typeface="Times New Roman"/>
              </a:rPr>
              <a:t>Systems Analysis and Design with UML,</a:t>
            </a:r>
            <a:r>
              <a:rPr lang="en-US" sz="1100" i="1" dirty="0" smtClean="0">
                <a:latin typeface="Times New Roman"/>
                <a:cs typeface="Times New Roman"/>
              </a:rPr>
              <a:t> 5th </a:t>
            </a:r>
            <a:r>
              <a:rPr lang="en-US" sz="1100" i="1" dirty="0">
                <a:latin typeface="Times New Roman"/>
                <a:cs typeface="Times New Roman"/>
              </a:rPr>
              <a:t>Edition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Times New Roman"/>
                <a:cs typeface="Times New Roman"/>
              </a:rPr>
              <a:t>Copyright © </a:t>
            </a:r>
            <a:r>
              <a:rPr lang="en-US" sz="1000" dirty="0" smtClean="0">
                <a:latin typeface="Times New Roman"/>
                <a:cs typeface="Times New Roman"/>
              </a:rPr>
              <a:t>2015 </a:t>
            </a:r>
            <a:r>
              <a:rPr lang="en-US" sz="1000" dirty="0">
                <a:latin typeface="Times New Roman"/>
                <a:cs typeface="Times New Roman"/>
              </a:rPr>
              <a:t>John Wiley &amp; Sons, Inc. 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Times New Roman"/>
          <a:ea typeface="ＭＳ Ｐゴシック" pitchFamily="-107" charset="-128"/>
          <a:cs typeface="Times New Roman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5pPr>
      <a:lvl6pPr marL="457159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6pPr>
      <a:lvl7pPr marL="914318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7pPr>
      <a:lvl8pPr marL="1371477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8pPr>
      <a:lvl9pPr marL="1828637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8375" indent="-348375" algn="l" rtl="0" eaLnBrk="1" fontAlgn="base" hangingPunct="1">
        <a:spcBef>
          <a:spcPts val="1999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4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1pPr>
      <a:lvl2pPr marL="684737" indent="-336362" algn="l" rtl="0" eaLnBrk="1" fontAlgn="base" hangingPunct="1">
        <a:spcBef>
          <a:spcPts val="603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sz="22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2pPr>
      <a:lvl3pPr marL="967041" indent="-282304" algn="l" rtl="0" eaLnBrk="1" fontAlgn="base" hangingPunct="1">
        <a:spcBef>
          <a:spcPts val="603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0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3pPr>
      <a:lvl4pPr marL="1262860" indent="-294317" algn="l" rtl="0" eaLnBrk="1" fontAlgn="base" hangingPunct="1">
        <a:spcBef>
          <a:spcPts val="603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4pPr>
      <a:lvl5pPr marL="1545164" indent="-282304" algn="l" rtl="0" eaLnBrk="1" fontAlgn="base" hangingPunct="1">
        <a:spcBef>
          <a:spcPts val="603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5pPr>
      <a:lvl6pPr marL="2514376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4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5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4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>
          <a:xfrm>
            <a:off x="1529540" y="1984088"/>
            <a:ext cx="6084917" cy="2233096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</a:br>
            <a:r>
              <a:rPr lang="en-US" dirty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</a:br>
            <a:r>
              <a:rPr lang="en-US" dirty="0" smtClean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</a:br>
            <a:r>
              <a:rPr lang="en-US" dirty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</a:b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TIM 58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</a:br>
            <a:r>
              <a:rPr lang="en-US" dirty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C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hapter 3: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</a:br>
            <a:r>
              <a:rPr lang="en-US" dirty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Requirements Determination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Analysis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analysis</a:t>
            </a:r>
          </a:p>
          <a:p>
            <a:pPr lvl="1"/>
            <a:r>
              <a:rPr lang="en-US" dirty="0" smtClean="0"/>
              <a:t>Ask users to identify problems with the current system</a:t>
            </a:r>
          </a:p>
          <a:p>
            <a:pPr lvl="1"/>
            <a:r>
              <a:rPr lang="en-US" dirty="0" smtClean="0"/>
              <a:t>Ask users how they would solve these problems</a:t>
            </a:r>
          </a:p>
          <a:p>
            <a:pPr lvl="1"/>
            <a:r>
              <a:rPr lang="en-US" dirty="0" smtClean="0"/>
              <a:t>Good for improving efficiency or ease-of-use</a:t>
            </a:r>
          </a:p>
          <a:p>
            <a:r>
              <a:rPr lang="en-US" dirty="0" smtClean="0"/>
              <a:t>Root cause analysis</a:t>
            </a:r>
          </a:p>
          <a:p>
            <a:pPr lvl="1"/>
            <a:r>
              <a:rPr lang="en-US" dirty="0" smtClean="0"/>
              <a:t>Focus is on the cause of a problem, not its solution</a:t>
            </a:r>
          </a:p>
          <a:p>
            <a:pPr lvl="1"/>
            <a:r>
              <a:rPr lang="en-US" dirty="0" smtClean="0"/>
              <a:t>Create a prioritized list of problems</a:t>
            </a:r>
          </a:p>
          <a:p>
            <a:pPr lvl="1"/>
            <a:r>
              <a:rPr lang="en-US" dirty="0" smtClean="0"/>
              <a:t>Try to determine their causes</a:t>
            </a:r>
          </a:p>
          <a:p>
            <a:pPr lvl="1"/>
            <a:r>
              <a:rPr lang="en-US" dirty="0" smtClean="0"/>
              <a:t>Once the causes are known, solutions can be developed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521" y="1291099"/>
            <a:ext cx="8751330" cy="4640825"/>
          </a:xfrm>
        </p:spPr>
        <p:txBody>
          <a:bodyPr/>
          <a:lstStyle/>
          <a:p>
            <a:r>
              <a:rPr lang="en-US" dirty="0" smtClean="0"/>
              <a:t>Duration analysis</a:t>
            </a:r>
          </a:p>
          <a:p>
            <a:pPr lvl="1"/>
            <a:r>
              <a:rPr lang="en-US" sz="2000" dirty="0" smtClean="0"/>
              <a:t>Determine the time required to complete each step in a business process</a:t>
            </a:r>
          </a:p>
          <a:p>
            <a:pPr lvl="1"/>
            <a:r>
              <a:rPr lang="en-US" sz="2000" dirty="0" smtClean="0"/>
              <a:t>Compare this to the total time required for the entire process</a:t>
            </a:r>
          </a:p>
          <a:p>
            <a:pPr lvl="1"/>
            <a:r>
              <a:rPr lang="en-US" sz="2000" dirty="0" smtClean="0"/>
              <a:t>Large differences suggest problems that might be solved by:</a:t>
            </a:r>
          </a:p>
          <a:p>
            <a:pPr lvl="2"/>
            <a:r>
              <a:rPr lang="en-US" dirty="0" smtClean="0"/>
              <a:t>Integrating some steps together</a:t>
            </a:r>
          </a:p>
          <a:p>
            <a:pPr lvl="2"/>
            <a:r>
              <a:rPr lang="en-US" dirty="0" smtClean="0"/>
              <a:t>Performing some steps simultaneously (in parallel)</a:t>
            </a:r>
          </a:p>
          <a:p>
            <a:r>
              <a:rPr lang="en-US" dirty="0" smtClean="0"/>
              <a:t>Activity-based costing </a:t>
            </a:r>
          </a:p>
          <a:p>
            <a:pPr lvl="1"/>
            <a:r>
              <a:rPr lang="en-US" sz="2000" dirty="0"/>
              <a:t>S</a:t>
            </a:r>
            <a:r>
              <a:rPr lang="en-US" sz="2000" dirty="0" smtClean="0"/>
              <a:t>ame as duration analysis but applied to costs</a:t>
            </a:r>
          </a:p>
          <a:p>
            <a:r>
              <a:rPr lang="en-US" dirty="0" smtClean="0"/>
              <a:t>Informal benchmarking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nalyzes similar processes in other successful organizations</a:t>
            </a:r>
            <a:endParaRPr lang="en-US" sz="20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Analysis </a:t>
            </a:r>
            <a:r>
              <a:rPr lang="en-US" dirty="0" smtClean="0"/>
              <a:t>Strategies(Cont.)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Outcome analysis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W</a:t>
            </a:r>
            <a:r>
              <a:rPr lang="en-US" dirty="0" smtClean="0"/>
              <a:t>hat does the customer want in the end?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Technology analysis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A</a:t>
            </a:r>
            <a:r>
              <a:rPr lang="en-US" dirty="0" smtClean="0"/>
              <a:t>pply new technologies to business processes &amp; identify benefits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Activity elimination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E</a:t>
            </a:r>
            <a:r>
              <a:rPr lang="en-US" dirty="0" smtClean="0"/>
              <a:t>liminate each activity in a business process in a “force-fit” exercise</a:t>
            </a:r>
          </a:p>
          <a:p>
            <a:pPr lvl="1">
              <a:spcBef>
                <a:spcPts val="600"/>
              </a:spcBef>
            </a:pP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Analysis </a:t>
            </a:r>
            <a:r>
              <a:rPr lang="en-US" dirty="0" smtClean="0"/>
              <a:t>Strategies(Cont.)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Problems in </a:t>
            </a:r>
            <a:br>
              <a:rPr lang="en-US" sz="4400" dirty="0" smtClean="0"/>
            </a:br>
            <a:r>
              <a:rPr lang="en-US" sz="4400" dirty="0" smtClean="0"/>
              <a:t>Requirements Determination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48822" y="1893346"/>
            <a:ext cx="8043333" cy="4050850"/>
          </a:xfrm>
        </p:spPr>
        <p:txBody>
          <a:bodyPr/>
          <a:lstStyle/>
          <a:p>
            <a:r>
              <a:rPr lang="en-US" dirty="0" smtClean="0"/>
              <a:t>Analyst may not have access to the correct users</a:t>
            </a:r>
          </a:p>
          <a:p>
            <a:r>
              <a:rPr lang="en-US" dirty="0" smtClean="0"/>
              <a:t>Requirements specifications may be inadequate</a:t>
            </a:r>
          </a:p>
          <a:p>
            <a:r>
              <a:rPr lang="en-US" dirty="0" smtClean="0"/>
              <a:t>Some requirements may not be known in the beginning</a:t>
            </a:r>
          </a:p>
          <a:p>
            <a:r>
              <a:rPr lang="en-US" dirty="0" smtClean="0"/>
              <a:t>Verifying and validating requirements can be difficult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Gathering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is used to:</a:t>
            </a:r>
          </a:p>
          <a:p>
            <a:pPr lvl="1"/>
            <a:r>
              <a:rPr lang="en-US" dirty="0" smtClean="0"/>
              <a:t>Uncover all requirements (those uncovered late in the process are more difficult to incorporate)</a:t>
            </a:r>
          </a:p>
          <a:p>
            <a:pPr lvl="1"/>
            <a:r>
              <a:rPr lang="en-US" dirty="0" smtClean="0"/>
              <a:t>Build support and trust among users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Which technique(s) to use?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Interviews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Joint Application Development (JAD)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Questionnaires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Document analysis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Observation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popular technique—if you need to know something, just ask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Process: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Select people to interview &amp; create a schedule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Design interview questions (Open-ended, closed-ended, &amp; probing types of questions)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Prepare for the interview (Unstructured vs. structured interview organized in a logical order)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Conduct the interview (Top-down vs. bottom-up)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Follow-up after the interview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Question Types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39062" t="52809" r="29219" b="21416"/>
          <a:stretch/>
        </p:blipFill>
        <p:spPr>
          <a:xfrm>
            <a:off x="361690" y="1714498"/>
            <a:ext cx="8417595" cy="367665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48822" y="942445"/>
            <a:ext cx="8043333" cy="1336477"/>
          </a:xfrm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Question Types Exercise:</a:t>
            </a:r>
            <a:br>
              <a:rPr lang="en-US" dirty="0" smtClean="0"/>
            </a:br>
            <a:r>
              <a:rPr lang="en-US" sz="3200" i="1" dirty="0" smtClean="0"/>
              <a:t>Ask your neighbor one closed-ended, one open-ended question, and one probing question about how they get to class.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39062" t="52809" r="29219" b="21416"/>
          <a:stretch/>
        </p:blipFill>
        <p:spPr>
          <a:xfrm>
            <a:off x="361690" y="2484159"/>
            <a:ext cx="8417595" cy="3676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234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Interviewing Strategies</a:t>
            </a:r>
          </a:p>
        </p:txBody>
      </p:sp>
      <p:sp>
        <p:nvSpPr>
          <p:cNvPr id="4" name="Isosceles Triangle 3"/>
          <p:cNvSpPr>
            <a:spLocks noChangeArrowheads="1"/>
          </p:cNvSpPr>
          <p:nvPr/>
        </p:nvSpPr>
        <p:spPr bwMode="auto">
          <a:xfrm>
            <a:off x="1752600" y="1676400"/>
            <a:ext cx="5638800" cy="4038600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25400">
            <a:solidFill>
              <a:srgbClr val="0E2542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45060" name="TextBox 4"/>
          <p:cNvSpPr txBox="1">
            <a:spLocks noChangeArrowheads="1"/>
          </p:cNvSpPr>
          <p:nvPr/>
        </p:nvSpPr>
        <p:spPr bwMode="auto">
          <a:xfrm>
            <a:off x="3810000" y="2228850"/>
            <a:ext cx="14716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Calibri" charset="0"/>
              </a:rPr>
              <a:t>How</a:t>
            </a:r>
          </a:p>
          <a:p>
            <a:pPr algn="ctr"/>
            <a:r>
              <a:rPr lang="en-US" dirty="0">
                <a:latin typeface="Calibri" charset="0"/>
              </a:rPr>
              <a:t>can order</a:t>
            </a:r>
          </a:p>
          <a:p>
            <a:pPr algn="ctr"/>
            <a:r>
              <a:rPr lang="en-US" dirty="0">
                <a:latin typeface="Calibri" charset="0"/>
              </a:rPr>
              <a:t>processing be</a:t>
            </a:r>
          </a:p>
          <a:p>
            <a:pPr algn="ctr"/>
            <a:r>
              <a:rPr lang="en-US" dirty="0">
                <a:latin typeface="Calibri" charset="0"/>
              </a:rPr>
              <a:t>improved?</a:t>
            </a:r>
          </a:p>
        </p:txBody>
      </p:sp>
      <p:sp>
        <p:nvSpPr>
          <p:cNvPr id="45061" name="TextBox 5"/>
          <p:cNvSpPr txBox="1">
            <a:spLocks noChangeArrowheads="1"/>
          </p:cNvSpPr>
          <p:nvPr/>
        </p:nvSpPr>
        <p:spPr bwMode="auto">
          <a:xfrm>
            <a:off x="2989263" y="3571875"/>
            <a:ext cx="32591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Calibri" charset="0"/>
              </a:rPr>
              <a:t>How can we reduce the</a:t>
            </a:r>
          </a:p>
          <a:p>
            <a:pPr algn="ctr"/>
            <a:r>
              <a:rPr lang="en-US" dirty="0">
                <a:latin typeface="Calibri" charset="0"/>
              </a:rPr>
              <a:t>number of times that customers </a:t>
            </a:r>
          </a:p>
          <a:p>
            <a:pPr algn="ctr"/>
            <a:r>
              <a:rPr lang="en-US" dirty="0">
                <a:latin typeface="Calibri" charset="0"/>
              </a:rPr>
              <a:t>return ordered items?</a:t>
            </a:r>
          </a:p>
        </p:txBody>
      </p:sp>
      <p:sp>
        <p:nvSpPr>
          <p:cNvPr id="45062" name="TextBox 6"/>
          <p:cNvSpPr txBox="1">
            <a:spLocks noChangeArrowheads="1"/>
          </p:cNvSpPr>
          <p:nvPr/>
        </p:nvSpPr>
        <p:spPr bwMode="auto">
          <a:xfrm>
            <a:off x="2590800" y="4638675"/>
            <a:ext cx="39592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alibri" charset="0"/>
              </a:rPr>
              <a:t>How can we reduce the number of</a:t>
            </a:r>
          </a:p>
          <a:p>
            <a:pPr algn="ctr"/>
            <a:r>
              <a:rPr lang="en-US">
                <a:latin typeface="Calibri" charset="0"/>
              </a:rPr>
              <a:t>errors in order processing (e.g., shipping</a:t>
            </a:r>
          </a:p>
          <a:p>
            <a:pPr algn="ctr"/>
            <a:r>
              <a:rPr lang="en-US">
                <a:latin typeface="Calibri" charset="0"/>
              </a:rPr>
              <a:t>the wrong products)?</a:t>
            </a:r>
          </a:p>
        </p:txBody>
      </p:sp>
      <p:sp>
        <p:nvSpPr>
          <p:cNvPr id="45063" name="TextBox 7"/>
          <p:cNvSpPr txBox="1">
            <a:spLocks noChangeArrowheads="1"/>
          </p:cNvSpPr>
          <p:nvPr/>
        </p:nvSpPr>
        <p:spPr bwMode="auto">
          <a:xfrm>
            <a:off x="4953000" y="1524000"/>
            <a:ext cx="1458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Calibri" charset="0"/>
              </a:rPr>
              <a:t>Top-down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5372894" y="2247106"/>
            <a:ext cx="533400" cy="15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5065" name="TextBox 16"/>
          <p:cNvSpPr txBox="1">
            <a:spLocks noChangeArrowheads="1"/>
          </p:cNvSpPr>
          <p:nvPr/>
        </p:nvSpPr>
        <p:spPr bwMode="auto">
          <a:xfrm>
            <a:off x="7391400" y="5100637"/>
            <a:ext cx="1571625" cy="46196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latin typeface="Calibri" charset="0"/>
              </a:rPr>
              <a:t>Bottom-up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5400000" flipH="1" flipV="1">
            <a:off x="7036595" y="5099843"/>
            <a:ext cx="609600" cy="15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67" name="TextBox 21"/>
          <p:cNvSpPr txBox="1">
            <a:spLocks noChangeArrowheads="1"/>
          </p:cNvSpPr>
          <p:nvPr/>
        </p:nvSpPr>
        <p:spPr bwMode="auto">
          <a:xfrm>
            <a:off x="2209800" y="2514600"/>
            <a:ext cx="15192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alibri" charset="0"/>
              </a:rPr>
              <a:t>      High-level:</a:t>
            </a:r>
          </a:p>
          <a:p>
            <a:r>
              <a:rPr lang="en-US">
                <a:latin typeface="Calibri" charset="0"/>
              </a:rPr>
              <a:t>Very general</a:t>
            </a:r>
          </a:p>
        </p:txBody>
      </p:sp>
      <p:sp>
        <p:nvSpPr>
          <p:cNvPr id="45068" name="TextBox 22"/>
          <p:cNvSpPr txBox="1">
            <a:spLocks noChangeArrowheads="1"/>
          </p:cNvSpPr>
          <p:nvPr/>
        </p:nvSpPr>
        <p:spPr bwMode="auto">
          <a:xfrm>
            <a:off x="838200" y="3581400"/>
            <a:ext cx="21574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alibri" charset="0"/>
              </a:rPr>
              <a:t>           Medium-level:</a:t>
            </a:r>
          </a:p>
          <a:p>
            <a:r>
              <a:rPr lang="en-US">
                <a:latin typeface="Calibri" charset="0"/>
              </a:rPr>
              <a:t>Moderately specific</a:t>
            </a:r>
          </a:p>
        </p:txBody>
      </p:sp>
      <p:sp>
        <p:nvSpPr>
          <p:cNvPr id="45069" name="TextBox 23"/>
          <p:cNvSpPr txBox="1">
            <a:spLocks noChangeArrowheads="1"/>
          </p:cNvSpPr>
          <p:nvPr/>
        </p:nvSpPr>
        <p:spPr bwMode="auto">
          <a:xfrm>
            <a:off x="762000" y="4648200"/>
            <a:ext cx="14779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alibri" charset="0"/>
              </a:rPr>
              <a:t>      Low-level:</a:t>
            </a:r>
          </a:p>
          <a:p>
            <a:r>
              <a:rPr lang="en-US">
                <a:latin typeface="Calibri" charset="0"/>
              </a:rPr>
              <a:t>Very specific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548822" y="-208855"/>
            <a:ext cx="8043333" cy="1063939"/>
          </a:xfrm>
        </p:spPr>
        <p:txBody>
          <a:bodyPr/>
          <a:lstStyle/>
          <a:p>
            <a:pPr eaLnBrk="1" hangingPunct="1"/>
            <a:r>
              <a:rPr lang="en-US" dirty="0"/>
              <a:t>Post-Interview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48822" y="852608"/>
            <a:ext cx="8326237" cy="497838"/>
          </a:xfrm>
        </p:spPr>
        <p:txBody>
          <a:bodyPr/>
          <a:lstStyle/>
          <a:p>
            <a:r>
              <a:rPr lang="en-US" dirty="0" smtClean="0"/>
              <a:t>Prepare notes and send to the interviewee for verification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78194" y="1807276"/>
            <a:ext cx="5723068" cy="43391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548822" y="175146"/>
            <a:ext cx="8043333" cy="1071762"/>
          </a:xfrm>
        </p:spPr>
        <p:txBody>
          <a:bodyPr/>
          <a:lstStyle/>
          <a:p>
            <a:pPr eaLnBrk="1" hangingPunct="1"/>
            <a:r>
              <a:rPr lang="en-US" dirty="0" smtClean="0"/>
              <a:t>Note on textbook and HW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822" y="1524000"/>
            <a:ext cx="8362422" cy="46482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5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On Homework #2:</a:t>
            </a:r>
          </a:p>
          <a:p>
            <a:pPr lvl="1" fontAlgn="auto">
              <a:spcBef>
                <a:spcPts val="5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Question 7 refers to Figure 2-16.  You need the Dennis/Wixom/</a:t>
            </a:r>
            <a:r>
              <a:rPr lang="en-US" dirty="0" err="1" smtClean="0">
                <a:ea typeface="+mn-ea"/>
                <a:cs typeface="+mn-cs"/>
              </a:rPr>
              <a:t>Tegarden</a:t>
            </a:r>
            <a:r>
              <a:rPr lang="en-US" dirty="0" smtClean="0">
                <a:ea typeface="+mn-ea"/>
                <a:cs typeface="+mn-cs"/>
              </a:rPr>
              <a:t> textbook to analyze the correct Figure 2-16.</a:t>
            </a:r>
          </a:p>
          <a:p>
            <a:pPr lvl="1" fontAlgn="auto">
              <a:spcBef>
                <a:spcPts val="5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lvl="1" fontAlgn="auto">
              <a:spcBef>
                <a:spcPts val="5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We will not grade Question 7 on Homework #2.</a:t>
            </a:r>
          </a:p>
          <a:p>
            <a:pPr lvl="1" fontAlgn="auto">
              <a:spcBef>
                <a:spcPts val="5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lvl="1" fontAlgn="auto">
              <a:spcBef>
                <a:spcPts val="5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Instead, we will ask the </a:t>
            </a:r>
            <a:r>
              <a:rPr lang="en-US" i="1" dirty="0" smtClean="0">
                <a:ea typeface="+mn-ea"/>
                <a:cs typeface="+mn-cs"/>
              </a:rPr>
              <a:t>exact same question </a:t>
            </a:r>
            <a:r>
              <a:rPr lang="en-US" dirty="0" smtClean="0">
                <a:ea typeface="+mn-ea"/>
                <a:cs typeface="+mn-cs"/>
              </a:rPr>
              <a:t>on Homework #3.  You can cut and paste your current answer, or provide a new answer, as needed.</a:t>
            </a:r>
          </a:p>
          <a:p>
            <a:pPr lvl="1" fontAlgn="auto">
              <a:spcBef>
                <a:spcPts val="5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Application Development (JAD)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Joint user-analyst meeting hosted by a facilitator</a:t>
            </a:r>
          </a:p>
          <a:p>
            <a:pPr lvl="1"/>
            <a:r>
              <a:rPr lang="en-US" dirty="0" smtClean="0"/>
              <a:t>10 to 20 users</a:t>
            </a:r>
          </a:p>
          <a:p>
            <a:pPr lvl="1"/>
            <a:r>
              <a:rPr lang="en-US" dirty="0" smtClean="0"/>
              <a:t>1 to 2 scribes as needed to record the session</a:t>
            </a:r>
          </a:p>
          <a:p>
            <a:pPr lvl="1"/>
            <a:r>
              <a:rPr lang="en-US" dirty="0" smtClean="0"/>
              <a:t>Usually in a specially prepared room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Meetings can be held electronically and anonymously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Reduces problems in group settings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Can be held remotely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Sessions require careful planning to be successful </a:t>
            </a:r>
          </a:p>
          <a:p>
            <a:pPr lvl="1"/>
            <a:r>
              <a:rPr lang="en-US" dirty="0" smtClean="0"/>
              <a:t>Users may need to bring documents or user manuals</a:t>
            </a:r>
          </a:p>
          <a:p>
            <a:pPr lvl="1"/>
            <a:r>
              <a:rPr lang="en-US" dirty="0" smtClean="0"/>
              <a:t>Ground rules should be established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Questionnaires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 set of written questions used to obtain information from </a:t>
            </a:r>
            <a:r>
              <a:rPr lang="en-US" dirty="0" smtClean="0"/>
              <a:t>individuals</a:t>
            </a:r>
          </a:p>
          <a:p>
            <a:pPr eaLnBrk="1" hangingPunct="1">
              <a:spcBef>
                <a:spcPts val="600"/>
              </a:spcBef>
            </a:pPr>
            <a:r>
              <a:rPr lang="en-US" dirty="0" smtClean="0"/>
              <a:t>May be paper based or electronic (e.g., web based)</a:t>
            </a:r>
          </a:p>
          <a:p>
            <a:pPr eaLnBrk="1" hangingPunct="1">
              <a:spcBef>
                <a:spcPts val="600"/>
              </a:spcBef>
            </a:pPr>
            <a:r>
              <a:rPr lang="en-US" dirty="0" smtClean="0"/>
              <a:t>Common uses: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2100" dirty="0" smtClean="0"/>
              <a:t>Large numbers of people 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2100" dirty="0" smtClean="0"/>
              <a:t>Need both information and opinions 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2100" dirty="0" smtClean="0"/>
              <a:t>When designing for use outside the organization (customers, vendors, etc.)</a:t>
            </a:r>
          </a:p>
          <a:p>
            <a:pPr eaLnBrk="1" hangingPunct="1">
              <a:spcBef>
                <a:spcPts val="600"/>
              </a:spcBef>
            </a:pPr>
            <a:r>
              <a:rPr lang="en-US" dirty="0" smtClean="0"/>
              <a:t>Typical response rates: &lt; 50% (paper); &lt; 30% (Web)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48822" y="108646"/>
            <a:ext cx="8043333" cy="1010150"/>
          </a:xfrm>
        </p:spPr>
        <p:txBody>
          <a:bodyPr lIns="92075" tIns="46038" rIns="92075" bIns="46038"/>
          <a:lstStyle/>
          <a:p>
            <a:pPr eaLnBrk="1" hangingPunct="1"/>
            <a:r>
              <a:rPr lang="en-US" dirty="0"/>
              <a:t>Questionnaire Steps</a:t>
            </a:r>
          </a:p>
        </p:txBody>
      </p:sp>
      <p:sp>
        <p:nvSpPr>
          <p:cNvPr id="48131" name="Content Placeholder 4"/>
          <p:cNvSpPr>
            <a:spLocks noGrp="1"/>
          </p:cNvSpPr>
          <p:nvPr>
            <p:ph idx="1"/>
          </p:nvPr>
        </p:nvSpPr>
        <p:spPr>
          <a:xfrm>
            <a:off x="548821" y="1366221"/>
            <a:ext cx="8043333" cy="4729779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500" dirty="0" smtClean="0"/>
              <a:t>Select the participants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000" dirty="0" smtClean="0"/>
              <a:t>Identify the population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dirty="0" smtClean="0"/>
              <a:t>Use representative samples for large populations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500" dirty="0"/>
              <a:t>Designing the questionnaire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000" dirty="0"/>
              <a:t>Careful question </a:t>
            </a:r>
            <a:r>
              <a:rPr lang="en-US" sz="2000" dirty="0" smtClean="0"/>
              <a:t>selection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dirty="0" smtClean="0"/>
              <a:t>Remove ambiguities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500" dirty="0"/>
              <a:t>Administering the questionnaire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000" dirty="0"/>
              <a:t>Working to get good response </a:t>
            </a:r>
            <a:r>
              <a:rPr lang="en-US" sz="2000" dirty="0" smtClean="0"/>
              <a:t>rate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dirty="0" smtClean="0"/>
              <a:t>Offer an incentive (e.g., a free pen)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500" dirty="0"/>
              <a:t>Questionnaire follow-up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000" dirty="0"/>
              <a:t>Send results to </a:t>
            </a:r>
            <a:r>
              <a:rPr lang="en-US" sz="2000" dirty="0" smtClean="0"/>
              <a:t>participants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dirty="0" smtClean="0"/>
              <a:t>Send a thank-you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548822" y="175146"/>
            <a:ext cx="8043333" cy="1071762"/>
          </a:xfrm>
        </p:spPr>
        <p:txBody>
          <a:bodyPr/>
          <a:lstStyle/>
          <a:p>
            <a:pPr eaLnBrk="1" hangingPunct="1"/>
            <a:r>
              <a:rPr lang="en-US" dirty="0" smtClean="0"/>
              <a:t>Ch. 3 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822" y="1524000"/>
            <a:ext cx="8362422" cy="46482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5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Learn how to create a requirements definition</a:t>
            </a:r>
          </a:p>
          <a:p>
            <a:pPr fontAlgn="auto">
              <a:spcBef>
                <a:spcPts val="5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Learn various requirements analysis techniques</a:t>
            </a:r>
          </a:p>
          <a:p>
            <a:pPr fontAlgn="auto">
              <a:spcBef>
                <a:spcPts val="5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Learn when to use each requirements </a:t>
            </a:r>
            <a:r>
              <a:rPr lang="en-US" dirty="0" smtClean="0"/>
              <a:t>analysis techniques</a:t>
            </a: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Bef>
                <a:spcPts val="5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Learn how to gather requirements using interviews, JAD sessions, questionnaires, document analysis &amp; observation</a:t>
            </a:r>
          </a:p>
          <a:p>
            <a:pPr eaLnBrk="1" fontAlgn="auto" hangingPunct="1">
              <a:spcBef>
                <a:spcPts val="5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Understand when to use each requirements-gathering technique</a:t>
            </a:r>
          </a:p>
          <a:p>
            <a:pPr eaLnBrk="1" fontAlgn="auto" hangingPunct="1">
              <a:spcBef>
                <a:spcPts val="5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Be able to begin the creation of a system proposal</a:t>
            </a: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8410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48822" y="13395"/>
            <a:ext cx="8043333" cy="1336477"/>
          </a:xfrm>
        </p:spPr>
        <p:txBody>
          <a:bodyPr/>
          <a:lstStyle/>
          <a:p>
            <a:pPr eaLnBrk="1" hangingPunct="1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48822" y="1393528"/>
            <a:ext cx="8043333" cy="4553471"/>
          </a:xfrm>
        </p:spPr>
        <p:txBody>
          <a:bodyPr/>
          <a:lstStyle/>
          <a:p>
            <a:pPr eaLnBrk="1" hangingPunct="1"/>
            <a:r>
              <a:rPr lang="en-US" dirty="0"/>
              <a:t>The </a:t>
            </a:r>
            <a:r>
              <a:rPr lang="en-US" dirty="0" smtClean="0"/>
              <a:t>systems development process </a:t>
            </a:r>
            <a:r>
              <a:rPr lang="en-US" dirty="0"/>
              <a:t>transforms the existing (as is) system into the proposed (to be) system</a:t>
            </a:r>
          </a:p>
          <a:p>
            <a:pPr eaLnBrk="1" hangingPunct="1"/>
            <a:r>
              <a:rPr lang="en-US" dirty="0"/>
              <a:t>Requirements </a:t>
            </a:r>
            <a:r>
              <a:rPr lang="en-US" dirty="0" smtClean="0"/>
              <a:t>determination</a:t>
            </a:r>
          </a:p>
          <a:p>
            <a:pPr lvl="1" eaLnBrk="1" hangingPunct="1"/>
            <a:r>
              <a:rPr lang="en-US" dirty="0" smtClean="0"/>
              <a:t>The </a:t>
            </a:r>
            <a:r>
              <a:rPr lang="en-US" dirty="0"/>
              <a:t>single most critical step of the entire </a:t>
            </a:r>
            <a:r>
              <a:rPr lang="en-US" dirty="0" smtClean="0"/>
              <a:t>SDLC</a:t>
            </a:r>
          </a:p>
          <a:p>
            <a:pPr lvl="1" eaLnBrk="1" hangingPunct="1"/>
            <a:r>
              <a:rPr lang="en-US" dirty="0" smtClean="0"/>
              <a:t>Changes can be made easily in this stage</a:t>
            </a:r>
          </a:p>
          <a:p>
            <a:pPr lvl="1" eaLnBrk="1" hangingPunct="1"/>
            <a:r>
              <a:rPr lang="en-US" dirty="0" smtClean="0"/>
              <a:t>Most (&gt;50%) system </a:t>
            </a:r>
            <a:r>
              <a:rPr lang="en-US" dirty="0"/>
              <a:t>failures are due to problems with </a:t>
            </a:r>
            <a:r>
              <a:rPr lang="en-US" dirty="0" smtClean="0"/>
              <a:t>requirements</a:t>
            </a:r>
          </a:p>
          <a:p>
            <a:pPr lvl="1" eaLnBrk="1" hangingPunct="1"/>
            <a:r>
              <a:rPr lang="en-US" dirty="0" smtClean="0"/>
              <a:t>The iterative process of OOSAD is effective because:</a:t>
            </a:r>
          </a:p>
          <a:p>
            <a:pPr lvl="2"/>
            <a:r>
              <a:rPr lang="en-US" dirty="0" smtClean="0"/>
              <a:t>Small batches of requirements can be identified and implemented incrementally </a:t>
            </a:r>
          </a:p>
          <a:p>
            <a:pPr lvl="2"/>
            <a:r>
              <a:rPr lang="en-US" dirty="0" smtClean="0"/>
              <a:t>The system will evolve over time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822" y="235645"/>
            <a:ext cx="8043333" cy="1117727"/>
          </a:xfrm>
        </p:spPr>
        <p:txBody>
          <a:bodyPr/>
          <a:lstStyle/>
          <a:p>
            <a:r>
              <a:rPr lang="en-US" dirty="0" smtClean="0"/>
              <a:t>Requirements Determination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822" y="1488778"/>
            <a:ext cx="8043333" cy="4344293"/>
          </a:xfrm>
        </p:spPr>
        <p:txBody>
          <a:bodyPr/>
          <a:lstStyle/>
          <a:p>
            <a:r>
              <a:rPr lang="en-US" dirty="0" smtClean="0"/>
              <a:t>Purpose: to convert high level business requirements (from the system request) into detailed requirements that can be used as inputs for creating models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What is a requirement?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 statement of what the system must do or a characteristic it must have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Will later evolve into a technical description of how the system will be implemented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Types: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Functional: relates to a process or data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Non-functional: relates to performance or usability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 &amp; non-functional requirements listed in outline format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May be prioritized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Provides information needed in subsequent workflows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Defines the scope of the system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58" y="147484"/>
            <a:ext cx="8937523" cy="727588"/>
          </a:xfrm>
        </p:spPr>
        <p:txBody>
          <a:bodyPr/>
          <a:lstStyle/>
          <a:p>
            <a:r>
              <a:rPr lang="en-US" sz="4000" dirty="0" smtClean="0"/>
              <a:t>Sample of Requirements Definition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9511" t="27320" r="29086" b="9569"/>
          <a:stretch/>
        </p:blipFill>
        <p:spPr>
          <a:xfrm>
            <a:off x="1603073" y="875071"/>
            <a:ext cx="6164411" cy="536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087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</a:t>
            </a:r>
            <a:br>
              <a:rPr lang="en-US" dirty="0" smtClean="0"/>
            </a:br>
            <a:r>
              <a:rPr lang="en-US" dirty="0" smtClean="0"/>
              <a:t>Requirements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the types of functional and non-functional requirements applicable to the project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Use requirements-gathering techniques to collect details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Analysts work with users to verify, change and prioritize each requirement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Continue this process through analysis workflow, but be careful of scope creep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Requirements that meet a need but are not within the current scope can be added to a list of future enhancements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822" y="1796527"/>
            <a:ext cx="8043333" cy="4147669"/>
          </a:xfrm>
        </p:spPr>
        <p:txBody>
          <a:bodyPr/>
          <a:lstStyle/>
          <a:p>
            <a:r>
              <a:rPr lang="en-US" dirty="0" smtClean="0"/>
              <a:t>Business &amp; IT personnel need to collaborate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Strategies for problem analysis: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Root </a:t>
            </a:r>
            <a:r>
              <a:rPr lang="en-US" dirty="0"/>
              <a:t>cause </a:t>
            </a:r>
            <a:r>
              <a:rPr lang="en-US" dirty="0" smtClean="0"/>
              <a:t>analysis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D</a:t>
            </a:r>
            <a:r>
              <a:rPr lang="en-US" dirty="0" smtClean="0"/>
              <a:t>uration analysis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A</a:t>
            </a:r>
            <a:r>
              <a:rPr lang="en-US" dirty="0" smtClean="0"/>
              <a:t>ctivity-based costing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I</a:t>
            </a:r>
            <a:r>
              <a:rPr lang="en-US" dirty="0" smtClean="0"/>
              <a:t>nformal benchmarking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O</a:t>
            </a:r>
            <a:r>
              <a:rPr lang="en-US" dirty="0" smtClean="0"/>
              <a:t>utcome analysis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T</a:t>
            </a:r>
            <a:r>
              <a:rPr lang="en-US" dirty="0" smtClean="0"/>
              <a:t>echnology analysis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A</a:t>
            </a:r>
            <a:r>
              <a:rPr lang="en-US" dirty="0" smtClean="0"/>
              <a:t>ctivity elimination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1835</TotalTime>
  <Words>1071</Words>
  <Application>Microsoft Macintosh PowerPoint</Application>
  <PresentationFormat>On-screen Show (4:3)</PresentationFormat>
  <Paragraphs>167</Paragraphs>
  <Slides>22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Theme1</vt:lpstr>
      <vt:lpstr>    TIM 58 Chapter 3: Requirements Determination</vt:lpstr>
      <vt:lpstr>Note on textbook and HW</vt:lpstr>
      <vt:lpstr>Ch. 3 Learning Objectives</vt:lpstr>
      <vt:lpstr>Introduction</vt:lpstr>
      <vt:lpstr>Requirements Determination</vt:lpstr>
      <vt:lpstr>Requirements Definition</vt:lpstr>
      <vt:lpstr>Sample of Requirements Definition</vt:lpstr>
      <vt:lpstr>Creating a  Requirements Definition</vt:lpstr>
      <vt:lpstr>Determining Requirements</vt:lpstr>
      <vt:lpstr>Requirements Analysis Strategies</vt:lpstr>
      <vt:lpstr>Requirements Analysis Strategies(Cont.)</vt:lpstr>
      <vt:lpstr>Requirements Analysis Strategies(Cont.)</vt:lpstr>
      <vt:lpstr>Problems in  Requirements Determination</vt:lpstr>
      <vt:lpstr>Requirements Gathering Techniques</vt:lpstr>
      <vt:lpstr>Interviews</vt:lpstr>
      <vt:lpstr>Question Types</vt:lpstr>
      <vt:lpstr>Question Types Exercise: Ask your neighbor one closed-ended, one open-ended question, and one probing question about how they get to class.</vt:lpstr>
      <vt:lpstr>Interviewing Strategies</vt:lpstr>
      <vt:lpstr>Post-Interview</vt:lpstr>
      <vt:lpstr>Joint Application Development (JAD)</vt:lpstr>
      <vt:lpstr>Questionnaires</vt:lpstr>
      <vt:lpstr>Questionnaire Steps</vt:lpstr>
    </vt:vector>
  </TitlesOfParts>
  <Company>Kansas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4: Requirements Determination</dc:title>
  <dc:creator>Michael Chilton</dc:creator>
  <cp:lastModifiedBy>Brent Haddad</cp:lastModifiedBy>
  <cp:revision>57</cp:revision>
  <dcterms:created xsi:type="dcterms:W3CDTF">2015-01-22T13:36:15Z</dcterms:created>
  <dcterms:modified xsi:type="dcterms:W3CDTF">2017-01-25T02:16:04Z</dcterms:modified>
</cp:coreProperties>
</file>